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80" r:id="rId2"/>
    <p:sldId id="282" r:id="rId3"/>
  </p:sldIdLst>
  <p:sldSz cx="7772400" cy="10058400"/>
  <p:notesSz cx="7010400" cy="92964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aycoff, Danielle" initials="SD" lastIdx="1" clrIdx="0">
    <p:extLst>
      <p:ext uri="{19B8F6BF-5375-455C-9EA6-DF929625EA0E}">
        <p15:presenceInfo xmlns:p15="http://schemas.microsoft.com/office/powerpoint/2012/main" userId="S-1-5-21-1388052556-4034482955-4090565956-97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3131"/>
    <a:srgbClr val="408C3C"/>
    <a:srgbClr val="20A3D9"/>
    <a:srgbClr val="5FD1FF"/>
    <a:srgbClr val="79CBFF"/>
    <a:srgbClr val="67E7FF"/>
    <a:srgbClr val="51D5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07"/>
    <p:restoredTop sz="94646"/>
  </p:normalViewPr>
  <p:slideViewPr>
    <p:cSldViewPr snapToGrid="0" snapToObjects="1">
      <p:cViewPr varScale="1">
        <p:scale>
          <a:sx n="78" d="100"/>
          <a:sy n="78" d="100"/>
        </p:scale>
        <p:origin x="27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170F465-B00D-9240-BBDE-B450468BE31C}"/>
              </a:ext>
            </a:extLst>
          </p:cNvPr>
          <p:cNvSpPr/>
          <p:nvPr userDrawn="1"/>
        </p:nvSpPr>
        <p:spPr>
          <a:xfrm>
            <a:off x="0" y="0"/>
            <a:ext cx="7772400" cy="9194800"/>
          </a:xfrm>
          <a:prstGeom prst="rect">
            <a:avLst/>
          </a:prstGeom>
          <a:solidFill>
            <a:srgbClr val="20A3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271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7EB016C-18B9-1740-8EFD-88D4D3845117}"/>
              </a:ext>
            </a:extLst>
          </p:cNvPr>
          <p:cNvSpPr/>
          <p:nvPr userDrawn="1"/>
        </p:nvSpPr>
        <p:spPr>
          <a:xfrm>
            <a:off x="0" y="0"/>
            <a:ext cx="7772400" cy="9194800"/>
          </a:xfrm>
          <a:prstGeom prst="rect">
            <a:avLst/>
          </a:prstGeom>
          <a:solidFill>
            <a:srgbClr val="408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2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F4B559C-070B-AC45-8D56-8640E066EF7D}"/>
              </a:ext>
            </a:extLst>
          </p:cNvPr>
          <p:cNvSpPr/>
          <p:nvPr userDrawn="1"/>
        </p:nvSpPr>
        <p:spPr>
          <a:xfrm>
            <a:off x="0" y="0"/>
            <a:ext cx="7772400" cy="9194800"/>
          </a:xfrm>
          <a:prstGeom prst="rect">
            <a:avLst/>
          </a:prstGeom>
          <a:solidFill>
            <a:srgbClr val="EE3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32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56984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98" r:id="rId2"/>
    <p:sldLayoutId id="2147483685" r:id="rId3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em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emf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13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19.emf"/><Relationship Id="rId12" Type="http://schemas.openxmlformats.org/officeDocument/2006/relationships/image" Target="../media/image24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emf"/><Relationship Id="rId11" Type="http://schemas.openxmlformats.org/officeDocument/2006/relationships/image" Target="../media/image23.emf"/><Relationship Id="rId5" Type="http://schemas.openxmlformats.org/officeDocument/2006/relationships/image" Target="../media/image17.emf"/><Relationship Id="rId10" Type="http://schemas.openxmlformats.org/officeDocument/2006/relationships/image" Target="../media/image22.emf"/><Relationship Id="rId4" Type="http://schemas.openxmlformats.org/officeDocument/2006/relationships/image" Target="../media/image16.emf"/><Relationship Id="rId9" Type="http://schemas.openxmlformats.org/officeDocument/2006/relationships/image" Target="../media/image21.emf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6">
            <a:extLst>
              <a:ext uri="{FF2B5EF4-FFF2-40B4-BE49-F238E27FC236}">
                <a16:creationId xmlns:a16="http://schemas.microsoft.com/office/drawing/2014/main" id="{2A5FBA67-2803-5149-925F-1FB6A92610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5423" y="2728561"/>
            <a:ext cx="741234" cy="741234"/>
          </a:xfrm>
          <a:prstGeom prst="rect">
            <a:avLst/>
          </a:prstGeom>
        </p:spPr>
      </p:pic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2B7DC3FF-207A-F848-88D1-B27AD29BE796}"/>
              </a:ext>
            </a:extLst>
          </p:cNvPr>
          <p:cNvSpPr/>
          <p:nvPr/>
        </p:nvSpPr>
        <p:spPr>
          <a:xfrm>
            <a:off x="352785" y="4649850"/>
            <a:ext cx="3380558" cy="1237667"/>
          </a:xfrm>
          <a:prstGeom prst="roundRect">
            <a:avLst>
              <a:gd name="adj" fmla="val 704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5D3AFA-63B7-6C42-8B59-E86D1C511B62}"/>
              </a:ext>
            </a:extLst>
          </p:cNvPr>
          <p:cNvSpPr txBox="1"/>
          <p:nvPr/>
        </p:nvSpPr>
        <p:spPr>
          <a:xfrm>
            <a:off x="19458" y="236150"/>
            <a:ext cx="7772400" cy="1225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| FAST FACTS</a:t>
            </a:r>
          </a:p>
          <a:p>
            <a:pPr algn="ctr">
              <a:lnSpc>
                <a:spcPct val="150000"/>
              </a:lnSpc>
            </a:pPr>
            <a:r>
              <a:rPr lang="en-US" sz="1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 how to keep yourself, your family and your coworkers safe.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3E7F4F2-3883-3F47-A30D-47A5589E91FD}"/>
              </a:ext>
            </a:extLst>
          </p:cNvPr>
          <p:cNvSpPr txBox="1"/>
          <p:nvPr/>
        </p:nvSpPr>
        <p:spPr>
          <a:xfrm>
            <a:off x="2341418" y="180109"/>
            <a:ext cx="184731" cy="401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4D981C3-C757-024C-8379-D767AD11B549}"/>
              </a:ext>
            </a:extLst>
          </p:cNvPr>
          <p:cNvSpPr/>
          <p:nvPr/>
        </p:nvSpPr>
        <p:spPr>
          <a:xfrm>
            <a:off x="2172144" y="7169616"/>
            <a:ext cx="21357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Keep a distance of</a:t>
            </a:r>
          </a:p>
          <a:p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6 feet between 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people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A2A5A0A-5E13-774B-A6A2-C0E3CA97DB94}"/>
              </a:ext>
            </a:extLst>
          </p:cNvPr>
          <p:cNvSpPr/>
          <p:nvPr/>
        </p:nvSpPr>
        <p:spPr>
          <a:xfrm>
            <a:off x="2180276" y="8082880"/>
            <a:ext cx="18571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Avoid physical</a:t>
            </a:r>
          </a:p>
          <a:p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contacts such as</a:t>
            </a:r>
          </a:p>
          <a:p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h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and greetings, kissing and hugging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BBA5E5D7-D963-8B4B-BEC1-98F0F3087C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591" y="6649572"/>
            <a:ext cx="985180" cy="98518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237301BC-BAFF-FF43-8A7B-38E8AD5AE4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153" y="7976928"/>
            <a:ext cx="907216" cy="907216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E0556D7B-BEF4-5843-939E-BDFE1E080A52}"/>
              </a:ext>
            </a:extLst>
          </p:cNvPr>
          <p:cNvSpPr/>
          <p:nvPr/>
        </p:nvSpPr>
        <p:spPr>
          <a:xfrm>
            <a:off x="5697061" y="6661784"/>
            <a:ext cx="185711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Avoid going to</a:t>
            </a:r>
          </a:p>
          <a:p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crowded places, and</a:t>
            </a:r>
          </a:p>
          <a:p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i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f it’s inevitable, don’t</a:t>
            </a:r>
          </a:p>
          <a:p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take minors or older</a:t>
            </a:r>
          </a:p>
          <a:p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p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eople with you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92AF8A40-C204-C94D-B1EE-9BE6DC0630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29879" y="6648362"/>
            <a:ext cx="955233" cy="955233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E43593AF-E234-4B47-833D-44527CB5E171}"/>
              </a:ext>
            </a:extLst>
          </p:cNvPr>
          <p:cNvSpPr/>
          <p:nvPr/>
        </p:nvSpPr>
        <p:spPr>
          <a:xfrm>
            <a:off x="5697060" y="8237813"/>
            <a:ext cx="1857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Avoid contact </a:t>
            </a:r>
          </a:p>
          <a:p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with anyone</a:t>
            </a:r>
          </a:p>
          <a:p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w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ho is sick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7EAC408A-6953-D243-AC85-D8F81A91876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87582" y="7976928"/>
            <a:ext cx="936949" cy="936949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69FA7A35-EAA0-234A-B07D-2A0DEBBE9A70}"/>
              </a:ext>
            </a:extLst>
          </p:cNvPr>
          <p:cNvSpPr txBox="1"/>
          <p:nvPr/>
        </p:nvSpPr>
        <p:spPr>
          <a:xfrm>
            <a:off x="2783793" y="6018037"/>
            <a:ext cx="2310000" cy="653213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DISTANCING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E10F7CE-6AD4-E143-BB51-655DBB7BA438}"/>
              </a:ext>
            </a:extLst>
          </p:cNvPr>
          <p:cNvCxnSpPr>
            <a:cxnSpLocks/>
          </p:cNvCxnSpPr>
          <p:nvPr/>
        </p:nvCxnSpPr>
        <p:spPr>
          <a:xfrm flipH="1">
            <a:off x="343251" y="6331533"/>
            <a:ext cx="264933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C1F653D-C72E-4D45-A8C6-49CAD70D732B}"/>
              </a:ext>
            </a:extLst>
          </p:cNvPr>
          <p:cNvCxnSpPr>
            <a:cxnSpLocks/>
          </p:cNvCxnSpPr>
          <p:nvPr/>
        </p:nvCxnSpPr>
        <p:spPr>
          <a:xfrm flipH="1">
            <a:off x="4890655" y="6343747"/>
            <a:ext cx="2555177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3394D9F8-7292-0D40-9BDF-E9F9F766F20C}"/>
              </a:ext>
            </a:extLst>
          </p:cNvPr>
          <p:cNvSpPr txBox="1"/>
          <p:nvPr/>
        </p:nvSpPr>
        <p:spPr>
          <a:xfrm>
            <a:off x="1515618" y="6914184"/>
            <a:ext cx="679064" cy="830023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EBB17EB-AA8A-5E46-B896-531C8F8EB510}"/>
              </a:ext>
            </a:extLst>
          </p:cNvPr>
          <p:cNvSpPr txBox="1"/>
          <p:nvPr/>
        </p:nvSpPr>
        <p:spPr>
          <a:xfrm>
            <a:off x="1515618" y="8118380"/>
            <a:ext cx="828510" cy="936948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500E5FC-752C-ED44-88B3-D3DD110E9D97}"/>
              </a:ext>
            </a:extLst>
          </p:cNvPr>
          <p:cNvSpPr txBox="1"/>
          <p:nvPr/>
        </p:nvSpPr>
        <p:spPr>
          <a:xfrm>
            <a:off x="5103709" y="6860721"/>
            <a:ext cx="828510" cy="936948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6C75940-20B7-B542-A3C6-CEB05645225A}"/>
              </a:ext>
            </a:extLst>
          </p:cNvPr>
          <p:cNvSpPr txBox="1"/>
          <p:nvPr/>
        </p:nvSpPr>
        <p:spPr>
          <a:xfrm>
            <a:off x="5107648" y="8118380"/>
            <a:ext cx="828510" cy="936948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B43A7D1-ACF2-1143-8C1C-45BF0E880153}"/>
              </a:ext>
            </a:extLst>
          </p:cNvPr>
          <p:cNvSpPr txBox="1"/>
          <p:nvPr/>
        </p:nvSpPr>
        <p:spPr>
          <a:xfrm>
            <a:off x="347873" y="1734803"/>
            <a:ext cx="3432625" cy="35559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DAILY 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SELF-SCREENING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26C87A2-3E63-304D-AABD-F6845158B4B9}"/>
              </a:ext>
            </a:extLst>
          </p:cNvPr>
          <p:cNvCxnSpPr>
            <a:cxnSpLocks/>
          </p:cNvCxnSpPr>
          <p:nvPr/>
        </p:nvCxnSpPr>
        <p:spPr>
          <a:xfrm flipH="1">
            <a:off x="435106" y="1567302"/>
            <a:ext cx="701072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B4F33922-223A-7A44-9357-CDC07FCDC480}"/>
              </a:ext>
            </a:extLst>
          </p:cNvPr>
          <p:cNvCxnSpPr>
            <a:cxnSpLocks/>
          </p:cNvCxnSpPr>
          <p:nvPr/>
        </p:nvCxnSpPr>
        <p:spPr>
          <a:xfrm flipV="1">
            <a:off x="3905658" y="1770502"/>
            <a:ext cx="0" cy="397908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14185623-120D-404A-92C1-91494719A5E0}"/>
              </a:ext>
            </a:extLst>
          </p:cNvPr>
          <p:cNvSpPr txBox="1"/>
          <p:nvPr/>
        </p:nvSpPr>
        <p:spPr>
          <a:xfrm>
            <a:off x="4242359" y="1734803"/>
            <a:ext cx="3432625" cy="35559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HYGIENE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C586AD5-00E8-7C44-B667-6E57DCDA4F10}"/>
              </a:ext>
            </a:extLst>
          </p:cNvPr>
          <p:cNvSpPr/>
          <p:nvPr/>
        </p:nvSpPr>
        <p:spPr>
          <a:xfrm>
            <a:off x="5045686" y="2197100"/>
            <a:ext cx="18571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effectLst/>
                <a:latin typeface="Helvetica" pitchFamily="2" charset="0"/>
              </a:rPr>
              <a:t>Wash your hands</a:t>
            </a:r>
          </a:p>
          <a:p>
            <a:r>
              <a:rPr lang="en-US" sz="1000" dirty="0">
                <a:solidFill>
                  <a:schemeClr val="bg1"/>
                </a:solidFill>
                <a:latin typeface="Helvetica" pitchFamily="2" charset="0"/>
              </a:rPr>
              <a:t>frequently with </a:t>
            </a:r>
            <a:r>
              <a:rPr lang="en-US" sz="1000" b="1" dirty="0">
                <a:solidFill>
                  <a:srgbClr val="002060"/>
                </a:solidFill>
                <a:latin typeface="Helvetica" pitchFamily="2" charset="0"/>
              </a:rPr>
              <a:t>soap</a:t>
            </a:r>
          </a:p>
          <a:p>
            <a:r>
              <a:rPr lang="en-US" sz="1000" b="1" dirty="0">
                <a:solidFill>
                  <a:srgbClr val="002060"/>
                </a:solidFill>
                <a:latin typeface="Helvetica" pitchFamily="2" charset="0"/>
              </a:rPr>
              <a:t>a</a:t>
            </a:r>
            <a:r>
              <a:rPr lang="en-US" sz="1000" b="1" dirty="0">
                <a:solidFill>
                  <a:srgbClr val="002060"/>
                </a:solidFill>
                <a:effectLst/>
                <a:latin typeface="Helvetica" pitchFamily="2" charset="0"/>
              </a:rPr>
              <a:t>nd water for at</a:t>
            </a:r>
          </a:p>
          <a:p>
            <a:r>
              <a:rPr lang="en-US" sz="1000" b="1" dirty="0">
                <a:solidFill>
                  <a:srgbClr val="002060"/>
                </a:solidFill>
                <a:latin typeface="Helvetica" pitchFamily="2" charset="0"/>
              </a:rPr>
              <a:t>least 20 seconds</a:t>
            </a:r>
            <a:endParaRPr lang="en-US" sz="1000" b="1" dirty="0">
              <a:solidFill>
                <a:srgbClr val="002060"/>
              </a:solidFill>
              <a:effectLst/>
              <a:latin typeface="Helvetica" pitchFamily="2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0179A17-77C8-3248-AA78-D24E8CF4B038}"/>
              </a:ext>
            </a:extLst>
          </p:cNvPr>
          <p:cNvSpPr/>
          <p:nvPr/>
        </p:nvSpPr>
        <p:spPr>
          <a:xfrm>
            <a:off x="6393944" y="3173376"/>
            <a:ext cx="13424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Helvetica" pitchFamily="2" charset="0"/>
              </a:rPr>
              <a:t>Use antibacterial</a:t>
            </a:r>
          </a:p>
          <a:p>
            <a:r>
              <a:rPr lang="en-US" sz="1000" dirty="0">
                <a:solidFill>
                  <a:schemeClr val="bg1"/>
                </a:solidFill>
                <a:latin typeface="Helvetica" pitchFamily="2" charset="0"/>
              </a:rPr>
              <a:t>g</a:t>
            </a:r>
            <a:r>
              <a:rPr lang="en-US" sz="1000" dirty="0">
                <a:solidFill>
                  <a:schemeClr val="bg1"/>
                </a:solidFill>
                <a:effectLst/>
                <a:latin typeface="Helvetica" pitchFamily="2" charset="0"/>
              </a:rPr>
              <a:t>el with 70% alcohol</a:t>
            </a:r>
          </a:p>
          <a:p>
            <a:r>
              <a:rPr lang="en-US" sz="1000" dirty="0">
                <a:solidFill>
                  <a:schemeClr val="bg1"/>
                </a:solidFill>
                <a:latin typeface="Helvetica" pitchFamily="2" charset="0"/>
              </a:rPr>
              <a:t>if you’re unable to wash your hands</a:t>
            </a:r>
            <a:endParaRPr lang="en-US" sz="1000" dirty="0">
              <a:solidFill>
                <a:schemeClr val="bg1"/>
              </a:solidFill>
              <a:effectLst/>
              <a:latin typeface="Helvetica" pitchFamily="2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4AC252D-B419-0841-A96E-B8DE4EA02CC8}"/>
              </a:ext>
            </a:extLst>
          </p:cNvPr>
          <p:cNvSpPr/>
          <p:nvPr/>
        </p:nvSpPr>
        <p:spPr>
          <a:xfrm>
            <a:off x="4573974" y="5320381"/>
            <a:ext cx="156646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00" b="1" dirty="0">
                <a:solidFill>
                  <a:srgbClr val="002060"/>
                </a:solidFill>
                <a:effectLst/>
                <a:latin typeface="Helvetica" pitchFamily="2" charset="0"/>
              </a:rPr>
              <a:t>Don’t touch your </a:t>
            </a:r>
            <a:r>
              <a:rPr lang="en-US" sz="1000" b="1" dirty="0">
                <a:solidFill>
                  <a:srgbClr val="002060"/>
                </a:solidFill>
                <a:latin typeface="Helvetica" pitchFamily="2" charset="0"/>
              </a:rPr>
              <a:t>face </a:t>
            </a:r>
            <a:r>
              <a:rPr lang="en-US" sz="1000" dirty="0">
                <a:solidFill>
                  <a:schemeClr val="bg1"/>
                </a:solidFill>
                <a:latin typeface="Helvetica" pitchFamily="2" charset="0"/>
              </a:rPr>
              <a:t>including y</a:t>
            </a:r>
            <a:r>
              <a:rPr lang="en-US" sz="1000" dirty="0">
                <a:solidFill>
                  <a:schemeClr val="bg1"/>
                </a:solidFill>
                <a:effectLst/>
                <a:latin typeface="Helvetica" pitchFamily="2" charset="0"/>
              </a:rPr>
              <a:t>our mouth, ears, </a:t>
            </a:r>
            <a:r>
              <a:rPr lang="en-US" sz="1000" dirty="0">
                <a:solidFill>
                  <a:schemeClr val="bg1"/>
                </a:solidFill>
                <a:latin typeface="Helvetica" pitchFamily="2" charset="0"/>
              </a:rPr>
              <a:t>eyes and nose</a:t>
            </a:r>
            <a:endParaRPr lang="en-US" sz="1000" dirty="0">
              <a:solidFill>
                <a:schemeClr val="bg1"/>
              </a:solidFill>
              <a:effectLst/>
              <a:latin typeface="Helvetica" pitchFamily="2" charset="0"/>
            </a:endParaRP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3793BAC9-CBFA-464F-B574-491D5E25706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43134" y="2219904"/>
            <a:ext cx="1147944" cy="1147944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DE4DEE39-BD4A-E24D-BCAE-CFE2B792338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29439" y="2421041"/>
            <a:ext cx="726843" cy="726842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247E32C4-EC00-CD4D-89B1-937FCE31498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62278" y="3962630"/>
            <a:ext cx="967570" cy="967570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4EDCB974-A08D-0D45-A40A-EBB8936D92D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71569" y="5153354"/>
            <a:ext cx="835763" cy="835763"/>
          </a:xfrm>
          <a:prstGeom prst="rect">
            <a:avLst/>
          </a:prstGeom>
        </p:spPr>
      </p:pic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8ECA712B-5856-A14C-A0BE-AB5E425D03FA}"/>
              </a:ext>
            </a:extLst>
          </p:cNvPr>
          <p:cNvCxnSpPr/>
          <p:nvPr/>
        </p:nvCxnSpPr>
        <p:spPr>
          <a:xfrm>
            <a:off x="5461921" y="3088502"/>
            <a:ext cx="852359" cy="0"/>
          </a:xfrm>
          <a:prstGeom prst="straightConnector1">
            <a:avLst/>
          </a:prstGeom>
          <a:ln w="28575">
            <a:solidFill>
              <a:srgbClr val="00206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E4FD9015-A7B1-3A45-884B-020F21B11FEF}"/>
              </a:ext>
            </a:extLst>
          </p:cNvPr>
          <p:cNvSpPr/>
          <p:nvPr/>
        </p:nvSpPr>
        <p:spPr>
          <a:xfrm>
            <a:off x="5692699" y="3072108"/>
            <a:ext cx="3495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i="1" dirty="0">
                <a:solidFill>
                  <a:srgbClr val="002060"/>
                </a:solidFill>
                <a:effectLst/>
                <a:latin typeface="Helvetica" pitchFamily="2" charset="0"/>
              </a:rPr>
              <a:t>or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DC3CBAC-6516-3742-B636-2665F88F73FD}"/>
              </a:ext>
            </a:extLst>
          </p:cNvPr>
          <p:cNvSpPr/>
          <p:nvPr/>
        </p:nvSpPr>
        <p:spPr>
          <a:xfrm>
            <a:off x="5462119" y="4033809"/>
            <a:ext cx="197265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srgbClr val="002060"/>
                </a:solidFill>
                <a:effectLst/>
                <a:latin typeface="Helvetica" pitchFamily="2" charset="0"/>
              </a:rPr>
              <a:t>When sneezing or</a:t>
            </a:r>
          </a:p>
          <a:p>
            <a:r>
              <a:rPr lang="en-US" sz="1000" b="1" dirty="0">
                <a:solidFill>
                  <a:srgbClr val="002060"/>
                </a:solidFill>
                <a:latin typeface="Helvetica" pitchFamily="2" charset="0"/>
              </a:rPr>
              <a:t>coughing cover your nose and mouth with </a:t>
            </a:r>
            <a:r>
              <a:rPr lang="en-US" sz="10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Helvetica" pitchFamily="2" charset="0"/>
              </a:rPr>
              <a:t>the inner angle o</a:t>
            </a:r>
            <a:r>
              <a:rPr lang="en-US" sz="1000" dirty="0">
                <a:solidFill>
                  <a:schemeClr val="bg1"/>
                </a:solidFill>
                <a:effectLst/>
                <a:latin typeface="Helvetica" pitchFamily="2" charset="0"/>
              </a:rPr>
              <a:t>f your arm or with d</a:t>
            </a:r>
            <a:r>
              <a:rPr lang="en-US" sz="1000" dirty="0">
                <a:solidFill>
                  <a:schemeClr val="bg1"/>
                </a:solidFill>
                <a:latin typeface="Helvetica" pitchFamily="2" charset="0"/>
              </a:rPr>
              <a:t>isposable handkerchief</a:t>
            </a:r>
            <a:endParaRPr lang="en-US" sz="1000" dirty="0">
              <a:solidFill>
                <a:schemeClr val="bg1"/>
              </a:solidFill>
              <a:effectLst/>
              <a:latin typeface="Helvetica" pitchFamily="2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B9F27DD-FD94-F74F-8E1F-1AC05FDA9B58}"/>
              </a:ext>
            </a:extLst>
          </p:cNvPr>
          <p:cNvSpPr/>
          <p:nvPr/>
        </p:nvSpPr>
        <p:spPr>
          <a:xfrm>
            <a:off x="559412" y="2215871"/>
            <a:ext cx="30095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dirty="0">
                <a:solidFill>
                  <a:srgbClr val="002060"/>
                </a:solidFill>
                <a:effectLst/>
                <a:latin typeface="Helvetica" pitchFamily="2" charset="0"/>
              </a:rPr>
              <a:t>Are you experiencing any of the following COVID-19 symptoms?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8EBB3E8-B489-2F48-963B-1D859D35369D}"/>
              </a:ext>
            </a:extLst>
          </p:cNvPr>
          <p:cNvSpPr/>
          <p:nvPr/>
        </p:nvSpPr>
        <p:spPr>
          <a:xfrm>
            <a:off x="412938" y="3578879"/>
            <a:ext cx="110268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effectLst/>
                <a:latin typeface="Helvetica" pitchFamily="2" charset="0"/>
              </a:rPr>
              <a:t>Temperature </a:t>
            </a:r>
          </a:p>
          <a:p>
            <a:r>
              <a:rPr lang="en-US" sz="1000" b="1" dirty="0">
                <a:solidFill>
                  <a:srgbClr val="002060"/>
                </a:solidFill>
                <a:effectLst/>
                <a:latin typeface="Helvetica" pitchFamily="2" charset="0"/>
              </a:rPr>
              <a:t>&gt;38ºC (100.4ºF)+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6D6D293F-590E-894F-A5AA-5226441F76F1}"/>
              </a:ext>
            </a:extLst>
          </p:cNvPr>
          <p:cNvSpPr/>
          <p:nvPr/>
        </p:nvSpPr>
        <p:spPr>
          <a:xfrm>
            <a:off x="1793179" y="3565490"/>
            <a:ext cx="105410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effectLst/>
                <a:latin typeface="Helvetica" pitchFamily="2" charset="0"/>
              </a:rPr>
              <a:t>Frequent</a:t>
            </a:r>
          </a:p>
          <a:p>
            <a:r>
              <a:rPr lang="en-US" sz="1000" dirty="0">
                <a:solidFill>
                  <a:schemeClr val="bg1"/>
                </a:solidFill>
                <a:latin typeface="Helvetica" pitchFamily="2" charset="0"/>
              </a:rPr>
              <a:t>unexplained</a:t>
            </a:r>
            <a:endParaRPr lang="en-US" sz="1000" dirty="0">
              <a:solidFill>
                <a:schemeClr val="bg1"/>
              </a:solidFill>
              <a:effectLst/>
              <a:latin typeface="Helvetica" pitchFamily="2" charset="0"/>
            </a:endParaRPr>
          </a:p>
          <a:p>
            <a:r>
              <a:rPr lang="en-US" sz="1000" b="1" dirty="0">
                <a:solidFill>
                  <a:srgbClr val="002060"/>
                </a:solidFill>
                <a:effectLst/>
                <a:latin typeface="Helvetica" pitchFamily="2" charset="0"/>
              </a:rPr>
              <a:t>Cough </a:t>
            </a:r>
            <a:r>
              <a:rPr lang="en-US" sz="1000" b="1" dirty="0">
                <a:solidFill>
                  <a:srgbClr val="002060"/>
                </a:solidFill>
                <a:latin typeface="Helvetica" pitchFamily="2" charset="0"/>
              </a:rPr>
              <a:t>and/or</a:t>
            </a:r>
          </a:p>
          <a:p>
            <a:r>
              <a:rPr lang="en-US" sz="1000" b="1" dirty="0">
                <a:solidFill>
                  <a:srgbClr val="002060"/>
                </a:solidFill>
                <a:latin typeface="Helvetica" pitchFamily="2" charset="0"/>
              </a:rPr>
              <a:t>difficulty breathing</a:t>
            </a:r>
            <a:endParaRPr lang="en-US" sz="1000" b="1" dirty="0">
              <a:solidFill>
                <a:srgbClr val="002060"/>
              </a:solidFill>
              <a:effectLst/>
              <a:latin typeface="Helvetica" pitchFamily="2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8469292-3546-1947-AC46-07030E7A9778}"/>
              </a:ext>
            </a:extLst>
          </p:cNvPr>
          <p:cNvSpPr/>
          <p:nvPr/>
        </p:nvSpPr>
        <p:spPr>
          <a:xfrm>
            <a:off x="2948879" y="3578190"/>
            <a:ext cx="10008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Helvetica" pitchFamily="2" charset="0"/>
              </a:rPr>
              <a:t>Unexplained</a:t>
            </a:r>
            <a:endParaRPr lang="en-US" sz="1000" dirty="0">
              <a:solidFill>
                <a:schemeClr val="bg1"/>
              </a:solidFill>
              <a:effectLst/>
              <a:latin typeface="Helvetica" pitchFamily="2" charset="0"/>
            </a:endParaRPr>
          </a:p>
          <a:p>
            <a:r>
              <a:rPr lang="en-US" sz="1000" b="1" dirty="0">
                <a:solidFill>
                  <a:srgbClr val="002060"/>
                </a:solidFill>
                <a:latin typeface="Helvetica" pitchFamily="2" charset="0"/>
              </a:rPr>
              <a:t>T</a:t>
            </a:r>
            <a:r>
              <a:rPr lang="en-US" sz="1000" b="1" dirty="0">
                <a:solidFill>
                  <a:srgbClr val="002060"/>
                </a:solidFill>
                <a:effectLst/>
                <a:latin typeface="Helvetica" pitchFamily="2" charset="0"/>
              </a:rPr>
              <a:t>iredness</a:t>
            </a:r>
          </a:p>
        </p:txBody>
      </p:sp>
      <p:pic>
        <p:nvPicPr>
          <p:cNvPr id="80" name="Picture 79">
            <a:extLst>
              <a:ext uri="{FF2B5EF4-FFF2-40B4-BE49-F238E27FC236}">
                <a16:creationId xmlns:a16="http://schemas.microsoft.com/office/drawing/2014/main" id="{9E454F08-78FF-7546-BB38-D2CE468ACFD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31256" y="4974680"/>
            <a:ext cx="566333" cy="566333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972E68EE-BB2C-3546-8616-BBA26B41E0A4}"/>
              </a:ext>
            </a:extLst>
          </p:cNvPr>
          <p:cNvSpPr txBox="1"/>
          <p:nvPr/>
        </p:nvSpPr>
        <p:spPr>
          <a:xfrm>
            <a:off x="1188057" y="4595155"/>
            <a:ext cx="268528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answer is YES you may have  symptoms of COVID-19.</a:t>
            </a:r>
          </a:p>
          <a:p>
            <a:endParaRPr lang="en-US" sz="9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ask that you please seek medical attention, contact your HR representative  and remain off company property for 14   days to self-quarantine.</a:t>
            </a:r>
          </a:p>
          <a:p>
            <a:endParaRPr lang="en-US" sz="900" b="1" dirty="0">
              <a:solidFill>
                <a:srgbClr val="EE3131"/>
              </a:solidFill>
            </a:endParaRPr>
          </a:p>
        </p:txBody>
      </p:sp>
      <p:pic>
        <p:nvPicPr>
          <p:cNvPr id="85" name="Picture 84">
            <a:extLst>
              <a:ext uri="{FF2B5EF4-FFF2-40B4-BE49-F238E27FC236}">
                <a16:creationId xmlns:a16="http://schemas.microsoft.com/office/drawing/2014/main" id="{E4F8FAB4-9DA0-844B-8E29-12749EE2B35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23096" y="2733902"/>
            <a:ext cx="753789" cy="753789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BF17FE78-4373-2F44-AB55-05852ABEE5A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32867" y="2726146"/>
            <a:ext cx="557805" cy="753789"/>
          </a:xfrm>
          <a:prstGeom prst="rect">
            <a:avLst/>
          </a:prstGeom>
        </p:spPr>
      </p:pic>
      <p:pic>
        <p:nvPicPr>
          <p:cNvPr id="48" name="Picture 4" descr="Image result for South Bend Regional Chamber">
            <a:extLst>
              <a:ext uri="{FF2B5EF4-FFF2-40B4-BE49-F238E27FC236}">
                <a16:creationId xmlns:a16="http://schemas.microsoft.com/office/drawing/2014/main" id="{4438968A-9DF9-43B3-9E64-18F03DEDBE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452" y="9178408"/>
            <a:ext cx="753891" cy="753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C001534B-0E52-4689-B3E3-37386908857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958416" y="9213068"/>
            <a:ext cx="997640" cy="690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00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B45D3AFA-63B7-6C42-8B59-E86D1C511B62}"/>
              </a:ext>
            </a:extLst>
          </p:cNvPr>
          <p:cNvSpPr txBox="1"/>
          <p:nvPr/>
        </p:nvSpPr>
        <p:spPr>
          <a:xfrm>
            <a:off x="19458" y="140614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SAFETY REMINDERS</a:t>
            </a:r>
          </a:p>
          <a:p>
            <a:pPr algn="ctr"/>
            <a:r>
              <a:rPr lang="en-US" sz="1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 how to keep yourself, your family and your coworkers SAFE.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3E7F4F2-3883-3F47-A30D-47A5589E91FD}"/>
              </a:ext>
            </a:extLst>
          </p:cNvPr>
          <p:cNvSpPr txBox="1"/>
          <p:nvPr/>
        </p:nvSpPr>
        <p:spPr>
          <a:xfrm>
            <a:off x="2341418" y="180109"/>
            <a:ext cx="184731" cy="401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B43A7D1-ACF2-1143-8C1C-45BF0E880153}"/>
              </a:ext>
            </a:extLst>
          </p:cNvPr>
          <p:cNvSpPr txBox="1"/>
          <p:nvPr/>
        </p:nvSpPr>
        <p:spPr>
          <a:xfrm>
            <a:off x="2204585" y="4890582"/>
            <a:ext cx="3432625" cy="35559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MEASURES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B9F27DD-FD94-F74F-8E1F-1AC05FDA9B58}"/>
              </a:ext>
            </a:extLst>
          </p:cNvPr>
          <p:cNvSpPr/>
          <p:nvPr/>
        </p:nvSpPr>
        <p:spPr>
          <a:xfrm>
            <a:off x="1354951" y="8054444"/>
            <a:ext cx="2176876" cy="896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Helvetica" pitchFamily="2" charset="0"/>
              </a:rPr>
              <a:t>Elevators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Helvetica" pitchFamily="2" charset="0"/>
              </a:rPr>
              <a:t>Cafeterias</a:t>
            </a:r>
            <a:endParaRPr lang="en-US" sz="1200" b="1" dirty="0">
              <a:solidFill>
                <a:schemeClr val="accent6">
                  <a:lumMod val="50000"/>
                </a:schemeClr>
              </a:solidFill>
              <a:effectLst/>
              <a:latin typeface="Helvetica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effectLst/>
                <a:latin typeface="Helvetica" pitchFamily="2" charset="0"/>
              </a:rPr>
              <a:t>Restrooms</a:t>
            </a:r>
            <a:endParaRPr lang="en-US" sz="1200" b="1" dirty="0">
              <a:solidFill>
                <a:schemeClr val="accent6">
                  <a:lumMod val="50000"/>
                </a:schemeClr>
              </a:solidFill>
              <a:latin typeface="Helvetica" pitchFamily="2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7310DC6-A338-CA43-83DA-34D91C99E5BB}"/>
              </a:ext>
            </a:extLst>
          </p:cNvPr>
          <p:cNvSpPr txBox="1"/>
          <p:nvPr/>
        </p:nvSpPr>
        <p:spPr>
          <a:xfrm>
            <a:off x="2537298" y="1268818"/>
            <a:ext cx="2736744" cy="653213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ctr">
              <a:buClr>
                <a:schemeClr val="accent1"/>
              </a:buClr>
            </a:pP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DAILY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PRACTICES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1A13A310-837D-7F49-83FB-706639F0C3C0}"/>
              </a:ext>
            </a:extLst>
          </p:cNvPr>
          <p:cNvCxnSpPr>
            <a:cxnSpLocks/>
          </p:cNvCxnSpPr>
          <p:nvPr/>
        </p:nvCxnSpPr>
        <p:spPr>
          <a:xfrm flipH="1">
            <a:off x="266366" y="1466207"/>
            <a:ext cx="2446901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892BDFE7-F15E-C347-A899-44CE725C0F6D}"/>
              </a:ext>
            </a:extLst>
          </p:cNvPr>
          <p:cNvCxnSpPr>
            <a:cxnSpLocks/>
          </p:cNvCxnSpPr>
          <p:nvPr/>
        </p:nvCxnSpPr>
        <p:spPr>
          <a:xfrm flipH="1">
            <a:off x="5060659" y="1466207"/>
            <a:ext cx="2472905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12CBCC23-5F58-764F-9F73-5C3E4EC91506}"/>
              </a:ext>
            </a:extLst>
          </p:cNvPr>
          <p:cNvSpPr txBox="1"/>
          <p:nvPr/>
        </p:nvSpPr>
        <p:spPr>
          <a:xfrm>
            <a:off x="551744" y="1711830"/>
            <a:ext cx="679064" cy="830023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r>
              <a:rPr lang="en-US" sz="5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B40126BD-85CE-DB41-8471-16BCAD4C6CF6}"/>
              </a:ext>
            </a:extLst>
          </p:cNvPr>
          <p:cNvSpPr/>
          <p:nvPr/>
        </p:nvSpPr>
        <p:spPr>
          <a:xfrm>
            <a:off x="551744" y="2559351"/>
            <a:ext cx="21357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Helvetica" pitchFamily="2" charset="0"/>
              </a:rPr>
              <a:t>Self assess </a:t>
            </a:r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your </a:t>
            </a:r>
          </a:p>
          <a:p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h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ealth daily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3E6D92F-EB79-BE4C-B79F-6132EA10B5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2487" y="3374626"/>
            <a:ext cx="694799" cy="694799"/>
          </a:xfrm>
          <a:prstGeom prst="rect">
            <a:avLst/>
          </a:prstGeom>
        </p:spPr>
      </p:pic>
      <p:sp>
        <p:nvSpPr>
          <p:cNvPr id="72" name="Rectangle 71">
            <a:extLst>
              <a:ext uri="{FF2B5EF4-FFF2-40B4-BE49-F238E27FC236}">
                <a16:creationId xmlns:a16="http://schemas.microsoft.com/office/drawing/2014/main" id="{9F7BE5EC-2EB9-954A-AF8B-EB8D24639ECC}"/>
              </a:ext>
            </a:extLst>
          </p:cNvPr>
          <p:cNvSpPr/>
          <p:nvPr/>
        </p:nvSpPr>
        <p:spPr>
          <a:xfrm>
            <a:off x="3162722" y="4113663"/>
            <a:ext cx="24549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effectLst/>
                <a:latin typeface="Helvetica" pitchFamily="2" charset="0"/>
              </a:rPr>
              <a:t>All employees should</a:t>
            </a:r>
          </a:p>
          <a:p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hand wash frequently</a:t>
            </a:r>
            <a:endParaRPr lang="en-US" sz="1200" b="1" dirty="0">
              <a:solidFill>
                <a:schemeClr val="bg1"/>
              </a:solidFill>
              <a:effectLst/>
              <a:latin typeface="Helvetica" pitchFamily="2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70BDE799-2C15-BB4A-9960-9ED79713E2E8}"/>
              </a:ext>
            </a:extLst>
          </p:cNvPr>
          <p:cNvSpPr txBox="1"/>
          <p:nvPr/>
        </p:nvSpPr>
        <p:spPr>
          <a:xfrm>
            <a:off x="3207744" y="3261935"/>
            <a:ext cx="679064" cy="830023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r>
              <a:rPr lang="en-US" sz="5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E6B17E0-8473-C14C-B541-A005AFD24445}"/>
              </a:ext>
            </a:extLst>
          </p:cNvPr>
          <p:cNvSpPr/>
          <p:nvPr/>
        </p:nvSpPr>
        <p:spPr>
          <a:xfrm>
            <a:off x="1130777" y="7739396"/>
            <a:ext cx="6518791" cy="269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50" b="1" dirty="0">
                <a:solidFill>
                  <a:schemeClr val="bg1"/>
                </a:solidFill>
                <a:latin typeface="Helvetica" pitchFamily="2" charset="0"/>
              </a:rPr>
              <a:t>Routine disinfection of the following areas will be done multiple times throughout the day:</a:t>
            </a:r>
            <a:endParaRPr lang="en-US" sz="1150" b="1" dirty="0">
              <a:solidFill>
                <a:schemeClr val="bg1"/>
              </a:solidFill>
              <a:effectLst/>
              <a:latin typeface="Helvetica" pitchFamily="2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68DFEF4-D064-F54D-B52B-C1C45318B143}"/>
              </a:ext>
            </a:extLst>
          </p:cNvPr>
          <p:cNvSpPr/>
          <p:nvPr/>
        </p:nvSpPr>
        <p:spPr>
          <a:xfrm>
            <a:off x="3158838" y="2520133"/>
            <a:ext cx="21357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Keep a distance </a:t>
            </a:r>
          </a:p>
          <a:p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Helvetica" pitchFamily="2" charset="0"/>
              </a:rPr>
              <a:t>o</a:t>
            </a: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effectLst/>
                <a:latin typeface="Helvetica" pitchFamily="2" charset="0"/>
              </a:rPr>
              <a:t>f</a:t>
            </a: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Helvetica" pitchFamily="2" charset="0"/>
              </a:rPr>
              <a:t> 6 feet / 2 meters </a:t>
            </a:r>
          </a:p>
          <a:p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Helvetica" pitchFamily="2" charset="0"/>
              </a:rPr>
              <a:t>between </a:t>
            </a: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effectLst/>
                <a:latin typeface="Helvetica" pitchFamily="2" charset="0"/>
              </a:rPr>
              <a:t>people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F6968979-B12F-014A-8D2C-9588035CE3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5469" y="1679770"/>
            <a:ext cx="814198" cy="814198"/>
          </a:xfrm>
          <a:prstGeom prst="rect">
            <a:avLst/>
          </a:prstGeom>
        </p:spPr>
      </p:pic>
      <p:sp>
        <p:nvSpPr>
          <p:cNvPr id="77" name="TextBox 76">
            <a:extLst>
              <a:ext uri="{FF2B5EF4-FFF2-40B4-BE49-F238E27FC236}">
                <a16:creationId xmlns:a16="http://schemas.microsoft.com/office/drawing/2014/main" id="{C5B602C8-7D06-E04B-B703-06BCEE18B470}"/>
              </a:ext>
            </a:extLst>
          </p:cNvPr>
          <p:cNvSpPr txBox="1"/>
          <p:nvPr/>
        </p:nvSpPr>
        <p:spPr>
          <a:xfrm>
            <a:off x="3156980" y="1698371"/>
            <a:ext cx="679064" cy="830023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r>
              <a:rPr lang="en-US" sz="5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06CD1C8-38F2-5245-B2DD-E8F116D480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2761" y="1722830"/>
            <a:ext cx="700185" cy="700185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C5C3E28A-1737-6F4B-9B3C-7FDB44C4A874}"/>
              </a:ext>
            </a:extLst>
          </p:cNvPr>
          <p:cNvSpPr/>
          <p:nvPr/>
        </p:nvSpPr>
        <p:spPr>
          <a:xfrm>
            <a:off x="5851210" y="2477058"/>
            <a:ext cx="17983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Meetings should be kept to 10 employees (or less) </a:t>
            </a: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Helvetica" pitchFamily="2" charset="0"/>
              </a:rPr>
              <a:t>or use Skype</a:t>
            </a:r>
            <a:endParaRPr lang="en-US" sz="1200" b="1" dirty="0">
              <a:solidFill>
                <a:schemeClr val="accent6">
                  <a:lumMod val="50000"/>
                </a:schemeClr>
              </a:solidFill>
              <a:effectLst/>
              <a:latin typeface="Helvetica" pitchFamily="2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C4F9867-CC8D-2645-A36A-630C24E0A5AD}"/>
              </a:ext>
            </a:extLst>
          </p:cNvPr>
          <p:cNvSpPr txBox="1"/>
          <p:nvPr/>
        </p:nvSpPr>
        <p:spPr>
          <a:xfrm>
            <a:off x="5784826" y="1638735"/>
            <a:ext cx="679064" cy="830023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r>
              <a:rPr lang="en-US" sz="5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7E3F476-3E8F-2040-AC84-EC4028F25003}"/>
              </a:ext>
            </a:extLst>
          </p:cNvPr>
          <p:cNvSpPr/>
          <p:nvPr/>
        </p:nvSpPr>
        <p:spPr>
          <a:xfrm>
            <a:off x="591028" y="4089180"/>
            <a:ext cx="24549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Elevators, stairwells</a:t>
            </a:r>
          </a:p>
          <a:p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and coffee areas </a:t>
            </a:r>
          </a:p>
          <a:p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Helvetica" pitchFamily="2" charset="0"/>
              </a:rPr>
              <a:t>will have specific </a:t>
            </a:r>
          </a:p>
          <a:p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Helvetica" pitchFamily="2" charset="0"/>
              </a:rPr>
              <a:t>guidance to follow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DE5F6797-560D-3640-89B5-6E14C68057B4}"/>
              </a:ext>
            </a:extLst>
          </p:cNvPr>
          <p:cNvSpPr txBox="1"/>
          <p:nvPr/>
        </p:nvSpPr>
        <p:spPr>
          <a:xfrm>
            <a:off x="551744" y="3276453"/>
            <a:ext cx="679064" cy="830023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r>
              <a:rPr lang="en-US" sz="5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D29B78BB-DF38-264A-9921-BA0C1C3EA982}"/>
              </a:ext>
            </a:extLst>
          </p:cNvPr>
          <p:cNvCxnSpPr>
            <a:cxnSpLocks/>
          </p:cNvCxnSpPr>
          <p:nvPr/>
        </p:nvCxnSpPr>
        <p:spPr>
          <a:xfrm flipH="1">
            <a:off x="266367" y="5099127"/>
            <a:ext cx="210717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CA436A71-F2EC-304C-A318-C5AD3C0DD111}"/>
              </a:ext>
            </a:extLst>
          </p:cNvPr>
          <p:cNvCxnSpPr>
            <a:cxnSpLocks/>
          </p:cNvCxnSpPr>
          <p:nvPr/>
        </p:nvCxnSpPr>
        <p:spPr>
          <a:xfrm flipH="1">
            <a:off x="5487402" y="5099127"/>
            <a:ext cx="2046163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>
            <a:extLst>
              <a:ext uri="{FF2B5EF4-FFF2-40B4-BE49-F238E27FC236}">
                <a16:creationId xmlns:a16="http://schemas.microsoft.com/office/drawing/2014/main" id="{2A61F2AA-6743-AD43-83D2-CD474AE5503A}"/>
              </a:ext>
            </a:extLst>
          </p:cNvPr>
          <p:cNvSpPr/>
          <p:nvPr/>
        </p:nvSpPr>
        <p:spPr>
          <a:xfrm>
            <a:off x="3229653" y="8042195"/>
            <a:ext cx="3886200" cy="8965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Helvetica" pitchFamily="2" charset="0"/>
              </a:rPr>
              <a:t>Workstations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Helvetica" pitchFamily="2" charset="0"/>
              </a:rPr>
              <a:t>Coffee Areas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Helvetica" pitchFamily="2" charset="0"/>
              </a:rPr>
              <a:t>Water Fountains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CFFB82D-4912-D348-B795-3C513B5DD6D6}"/>
              </a:ext>
            </a:extLst>
          </p:cNvPr>
          <p:cNvSpPr/>
          <p:nvPr/>
        </p:nvSpPr>
        <p:spPr>
          <a:xfrm>
            <a:off x="5278145" y="8043039"/>
            <a:ext cx="3886200" cy="8965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Helvetica" pitchFamily="2" charset="0"/>
              </a:rPr>
              <a:t>Stairways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Helvetica" pitchFamily="2" charset="0"/>
              </a:rPr>
              <a:t>Reception/Welcome Areas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Helvetica" pitchFamily="2" charset="0"/>
              </a:rPr>
              <a:t>Employee Entrances</a:t>
            </a:r>
          </a:p>
        </p:txBody>
      </p:sp>
      <p:pic>
        <p:nvPicPr>
          <p:cNvPr id="93" name="Picture 92">
            <a:extLst>
              <a:ext uri="{FF2B5EF4-FFF2-40B4-BE49-F238E27FC236}">
                <a16:creationId xmlns:a16="http://schemas.microsoft.com/office/drawing/2014/main" id="{F19AF243-E2D8-5745-98AA-452A617F16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15779" y="5454338"/>
            <a:ext cx="684063" cy="912085"/>
          </a:xfrm>
          <a:prstGeom prst="rect">
            <a:avLst/>
          </a:prstGeom>
        </p:spPr>
      </p:pic>
      <p:sp>
        <p:nvSpPr>
          <p:cNvPr id="94" name="Rectangle 93">
            <a:extLst>
              <a:ext uri="{FF2B5EF4-FFF2-40B4-BE49-F238E27FC236}">
                <a16:creationId xmlns:a16="http://schemas.microsoft.com/office/drawing/2014/main" id="{26F9D355-50A8-2148-82F4-818FA4B69068}"/>
              </a:ext>
            </a:extLst>
          </p:cNvPr>
          <p:cNvSpPr/>
          <p:nvPr/>
        </p:nvSpPr>
        <p:spPr>
          <a:xfrm>
            <a:off x="2591922" y="6474626"/>
            <a:ext cx="15126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Helvetica" pitchFamily="2" charset="0"/>
              </a:rPr>
              <a:t>Reminders</a:t>
            </a:r>
          </a:p>
          <a:p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Helvetica" pitchFamily="2" charset="0"/>
              </a:rPr>
              <a:t>will be visible</a:t>
            </a:r>
          </a:p>
          <a:p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throughout </a:t>
            </a:r>
          </a:p>
          <a:p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the office</a:t>
            </a:r>
          </a:p>
        </p:txBody>
      </p:sp>
      <p:pic>
        <p:nvPicPr>
          <p:cNvPr id="99" name="Picture 98">
            <a:extLst>
              <a:ext uri="{FF2B5EF4-FFF2-40B4-BE49-F238E27FC236}">
                <a16:creationId xmlns:a16="http://schemas.microsoft.com/office/drawing/2014/main" id="{30291E85-3FCA-ED40-A0EC-13CEAFD9B71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87658" y="5476036"/>
            <a:ext cx="866775" cy="866775"/>
          </a:xfrm>
          <a:prstGeom prst="rect">
            <a:avLst/>
          </a:prstGeom>
        </p:spPr>
      </p:pic>
      <p:sp>
        <p:nvSpPr>
          <p:cNvPr id="101" name="Rectangle 100">
            <a:extLst>
              <a:ext uri="{FF2B5EF4-FFF2-40B4-BE49-F238E27FC236}">
                <a16:creationId xmlns:a16="http://schemas.microsoft.com/office/drawing/2014/main" id="{59AC3E99-3109-E846-B5E8-C5B27FF000E1}"/>
              </a:ext>
            </a:extLst>
          </p:cNvPr>
          <p:cNvSpPr/>
          <p:nvPr/>
        </p:nvSpPr>
        <p:spPr>
          <a:xfrm>
            <a:off x="4455603" y="6474626"/>
            <a:ext cx="174128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Helvetica" pitchFamily="2" charset="0"/>
              </a:rPr>
              <a:t>Additional </a:t>
            </a:r>
          </a:p>
          <a:p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Helvetica" pitchFamily="2" charset="0"/>
              </a:rPr>
              <a:t>hand sanitizer</a:t>
            </a:r>
          </a:p>
          <a:p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Helvetica" pitchFamily="2" charset="0"/>
              </a:rPr>
              <a:t>dispensers</a:t>
            </a:r>
          </a:p>
          <a:p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have been </a:t>
            </a:r>
          </a:p>
          <a:p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installed</a:t>
            </a:r>
          </a:p>
        </p:txBody>
      </p:sp>
      <p:pic>
        <p:nvPicPr>
          <p:cNvPr id="102" name="Picture 101">
            <a:extLst>
              <a:ext uri="{FF2B5EF4-FFF2-40B4-BE49-F238E27FC236}">
                <a16:creationId xmlns:a16="http://schemas.microsoft.com/office/drawing/2014/main" id="{9D406D56-C189-BC49-9C9B-46C452D9EB9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28964" y="5589400"/>
            <a:ext cx="1003294" cy="715682"/>
          </a:xfrm>
          <a:prstGeom prst="rect">
            <a:avLst/>
          </a:prstGeom>
        </p:spPr>
      </p:pic>
      <p:sp>
        <p:nvSpPr>
          <p:cNvPr id="103" name="Rectangle 102">
            <a:extLst>
              <a:ext uri="{FF2B5EF4-FFF2-40B4-BE49-F238E27FC236}">
                <a16:creationId xmlns:a16="http://schemas.microsoft.com/office/drawing/2014/main" id="{EE561F66-25DC-E746-9E31-B07B31BB538B}"/>
              </a:ext>
            </a:extLst>
          </p:cNvPr>
          <p:cNvSpPr/>
          <p:nvPr/>
        </p:nvSpPr>
        <p:spPr>
          <a:xfrm>
            <a:off x="6288708" y="6469345"/>
            <a:ext cx="174128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Helvetica" pitchFamily="2" charset="0"/>
              </a:rPr>
              <a:t>Personal</a:t>
            </a:r>
          </a:p>
          <a:p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Helvetica" pitchFamily="2" charset="0"/>
              </a:rPr>
              <a:t>Protective</a:t>
            </a:r>
          </a:p>
          <a:p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Helvetica" pitchFamily="2" charset="0"/>
              </a:rPr>
              <a:t>Equipment</a:t>
            </a:r>
          </a:p>
          <a:p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will be</a:t>
            </a:r>
          </a:p>
          <a:p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provided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12B4367-58B2-9648-86CF-3A14CA5722D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6510" y="7762290"/>
            <a:ext cx="898377" cy="107805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6F5D3E1-FD00-3A48-83CD-2FC156FF451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2177" y="5560222"/>
            <a:ext cx="985486" cy="76235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8A58C1E-CDEC-4B46-AB52-6113B9E3291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50201" y="3411258"/>
            <a:ext cx="639955" cy="639955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FA7186D8-F3B2-4644-824A-9660A3B1558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27463" y="1776024"/>
            <a:ext cx="687545" cy="687545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30161685-7E11-0043-B35D-9B7F8564723B}"/>
              </a:ext>
            </a:extLst>
          </p:cNvPr>
          <p:cNvSpPr/>
          <p:nvPr/>
        </p:nvSpPr>
        <p:spPr>
          <a:xfrm>
            <a:off x="266366" y="6542274"/>
            <a:ext cx="20338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Helvetica" pitchFamily="2" charset="0"/>
              </a:rPr>
              <a:t>The Facility has been cleaned </a:t>
            </a:r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a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nd HVAC filters</a:t>
            </a:r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 cleaned/disinfected</a:t>
            </a:r>
            <a:endParaRPr lang="en-US" sz="1200" b="1" dirty="0">
              <a:solidFill>
                <a:srgbClr val="92D050"/>
              </a:solidFill>
              <a:effectLst/>
              <a:latin typeface="Helvetica" pitchFamily="2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AAF8281-F344-5F40-831A-0E7BCEC4331A}"/>
              </a:ext>
            </a:extLst>
          </p:cNvPr>
          <p:cNvSpPr txBox="1"/>
          <p:nvPr/>
        </p:nvSpPr>
        <p:spPr>
          <a:xfrm>
            <a:off x="5851210" y="3262312"/>
            <a:ext cx="679064" cy="830023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buClr>
                <a:schemeClr val="accent1"/>
              </a:buClr>
            </a:pPr>
            <a:r>
              <a:rPr lang="en-US" sz="5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C924DC1-4FD1-A14E-9564-D5284BE83EB9}"/>
              </a:ext>
            </a:extLst>
          </p:cNvPr>
          <p:cNvSpPr/>
          <p:nvPr/>
        </p:nvSpPr>
        <p:spPr>
          <a:xfrm>
            <a:off x="5851210" y="4069404"/>
            <a:ext cx="1921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Do not share office equipment </a:t>
            </a: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Helvetica" pitchFamily="2" charset="0"/>
              </a:rPr>
              <a:t>– Staplers, pens, phones etc.</a:t>
            </a:r>
            <a:endParaRPr lang="en-US" sz="1200" b="1" dirty="0">
              <a:solidFill>
                <a:schemeClr val="accent6">
                  <a:lumMod val="50000"/>
                </a:schemeClr>
              </a:solidFill>
              <a:effectLst/>
              <a:latin typeface="Helvetica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789E7D-356A-CF46-94DE-9F3F62DAA4B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438864" y="3411211"/>
            <a:ext cx="781198" cy="609884"/>
          </a:xfrm>
          <a:prstGeom prst="rect">
            <a:avLst/>
          </a:prstGeom>
        </p:spPr>
      </p:pic>
      <p:pic>
        <p:nvPicPr>
          <p:cNvPr id="49" name="Picture 4" descr="Image result for South Bend Regional Chamber">
            <a:extLst>
              <a:ext uri="{FF2B5EF4-FFF2-40B4-BE49-F238E27FC236}">
                <a16:creationId xmlns:a16="http://schemas.microsoft.com/office/drawing/2014/main" id="{CE07C208-113A-4FF6-AA54-16BDBE6975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452" y="9178408"/>
            <a:ext cx="801046" cy="801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5CDF1E33-EB5F-459F-9B2A-71C92DD72C1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958416" y="9213068"/>
            <a:ext cx="997640" cy="690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971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4635</TotalTime>
  <Words>343</Words>
  <Application>Microsoft Office PowerPoint</Application>
  <PresentationFormat>Custom</PresentationFormat>
  <Paragraphs>94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Curtis, Danielle</dc:creator>
  <cp:lastModifiedBy>Jeff Rea</cp:lastModifiedBy>
  <cp:revision>60</cp:revision>
  <cp:lastPrinted>2020-05-02T10:52:34Z</cp:lastPrinted>
  <dcterms:created xsi:type="dcterms:W3CDTF">2020-03-26T12:41:14Z</dcterms:created>
  <dcterms:modified xsi:type="dcterms:W3CDTF">2020-05-02T10:52:58Z</dcterms:modified>
</cp:coreProperties>
</file>