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74" r:id="rId4"/>
    <p:sldId id="269" r:id="rId5"/>
    <p:sldId id="257" r:id="rId6"/>
    <p:sldId id="266" r:id="rId7"/>
    <p:sldId id="273" r:id="rId8"/>
    <p:sldId id="259" r:id="rId9"/>
    <p:sldId id="261" r:id="rId10"/>
    <p:sldId id="262" r:id="rId11"/>
    <p:sldId id="27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E929-EE07-46C6-9D1E-B0EFEE9D1F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EBD5-1C00-40A1-8ABE-40462151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6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E929-EE07-46C6-9D1E-B0EFEE9D1F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EBD5-1C00-40A1-8ABE-40462151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8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E929-EE07-46C6-9D1E-B0EFEE9D1F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EBD5-1C00-40A1-8ABE-40462151693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283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E929-EE07-46C6-9D1E-B0EFEE9D1F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EBD5-1C00-40A1-8ABE-40462151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7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E929-EE07-46C6-9D1E-B0EFEE9D1F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EBD5-1C00-40A1-8ABE-40462151693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460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E929-EE07-46C6-9D1E-B0EFEE9D1F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EBD5-1C00-40A1-8ABE-40462151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1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E929-EE07-46C6-9D1E-B0EFEE9D1F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EBD5-1C00-40A1-8ABE-40462151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22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E929-EE07-46C6-9D1E-B0EFEE9D1F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EBD5-1C00-40A1-8ABE-40462151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0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E929-EE07-46C6-9D1E-B0EFEE9D1F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EBD5-1C00-40A1-8ABE-40462151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4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E929-EE07-46C6-9D1E-B0EFEE9D1F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EBD5-1C00-40A1-8ABE-40462151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0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E929-EE07-46C6-9D1E-B0EFEE9D1F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EBD5-1C00-40A1-8ABE-40462151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E929-EE07-46C6-9D1E-B0EFEE9D1F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EBD5-1C00-40A1-8ABE-40462151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7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E929-EE07-46C6-9D1E-B0EFEE9D1F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EBD5-1C00-40A1-8ABE-40462151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7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E929-EE07-46C6-9D1E-B0EFEE9D1F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EBD5-1C00-40A1-8ABE-40462151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6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E929-EE07-46C6-9D1E-B0EFEE9D1F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EBD5-1C00-40A1-8ABE-40462151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6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EBD5-1C00-40A1-8ABE-4046215169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E929-EE07-46C6-9D1E-B0EFEE9D1F2A}" type="datetimeFigureOut">
              <a:rPr lang="en-US" smtClean="0"/>
              <a:t>5/10/2021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1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7E929-EE07-46C6-9D1E-B0EFEE9D1F2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EDEBD5-1C00-40A1-8ABE-40462151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2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s://conta.cc/2R4GRi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BC694-8F86-4B64-867A-5B1DEBD22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428" y="2007066"/>
            <a:ext cx="7478313" cy="1946782"/>
          </a:xfrm>
        </p:spPr>
        <p:txBody>
          <a:bodyPr/>
          <a:lstStyle/>
          <a:p>
            <a:pPr algn="ctr"/>
            <a:r>
              <a:rPr lang="en-US" dirty="0"/>
              <a:t>EXCELLENCE </a:t>
            </a:r>
            <a:br>
              <a:rPr lang="en-US" dirty="0"/>
            </a:br>
            <a:r>
              <a:rPr lang="en-US" dirty="0"/>
              <a:t>in INNOVATION AWARD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1AF71BA-30AF-41C5-A735-57DDBA700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59" y="206043"/>
            <a:ext cx="3465852" cy="1622757"/>
          </a:xfrm>
          <a:prstGeom prst="rect">
            <a:avLst/>
          </a:prstGeom>
        </p:spPr>
      </p:pic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F212302E-2F82-4146-97F0-8911A1DAC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59" y="4099859"/>
            <a:ext cx="3594505" cy="255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83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31E954D-A401-4785-9186-C10465D49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15" y="1123950"/>
            <a:ext cx="5447346" cy="45874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65487B-4A51-43DC-AB9C-4B969D70B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742" y="1146632"/>
            <a:ext cx="5820643" cy="488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31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248C72A-3D14-4EC6-BE51-F424C744F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854" y="705429"/>
            <a:ext cx="5467212" cy="55540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8318B7-D157-4A0B-9BD5-EB29571DA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56" y="897921"/>
            <a:ext cx="5494243" cy="51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17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50727-8189-46AF-87CA-0A031FFC307D}"/>
              </a:ext>
            </a:extLst>
          </p:cNvPr>
          <p:cNvSpPr txBox="1"/>
          <p:nvPr/>
        </p:nvSpPr>
        <p:spPr>
          <a:xfrm>
            <a:off x="6530833" y="1119707"/>
            <a:ext cx="37815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BI-MONTHLY NEWSLETTER</a:t>
            </a:r>
          </a:p>
          <a:p>
            <a:pPr algn="ctr"/>
            <a:r>
              <a:rPr lang="en-US" sz="2400" dirty="0"/>
              <a:t>This is the information we put in our newsletter to solicit participants.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F324B8-7134-40AA-B34C-F6B8A28E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108" y="2123291"/>
            <a:ext cx="4548671" cy="4086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32D551-9903-4A83-B5B7-892900DDC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282" y="773404"/>
            <a:ext cx="4573776" cy="15177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E6267DF-1607-4581-AA2F-D408B0B41F89}"/>
              </a:ext>
            </a:extLst>
          </p:cNvPr>
          <p:cNvSpPr txBox="1"/>
          <p:nvPr/>
        </p:nvSpPr>
        <p:spPr>
          <a:xfrm>
            <a:off x="7039531" y="3713497"/>
            <a:ext cx="3046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https://conta.cc/2R4GRia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6EF649-67BD-4F4E-BD56-30AC5F232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3442" y="5324870"/>
            <a:ext cx="204233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06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2C792336-E95C-456D-931C-4599E6F1B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0" y="2084324"/>
            <a:ext cx="5034124" cy="23534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49EEAC-8F41-485F-872F-CA4A121CE210}"/>
              </a:ext>
            </a:extLst>
          </p:cNvPr>
          <p:cNvSpPr txBox="1"/>
          <p:nvPr/>
        </p:nvSpPr>
        <p:spPr>
          <a:xfrm>
            <a:off x="7011657" y="1595166"/>
            <a:ext cx="4960828" cy="3630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dirty="0"/>
              <a:t>Thank you for your consideration.  Please contact me if you have any questions.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400" dirty="0"/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en-US" sz="2400" dirty="0"/>
              <a:t>Jamie Neal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en-US" sz="2400" dirty="0"/>
              <a:t>President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en-US" sz="2400" dirty="0"/>
              <a:t>Knox County Chamber of Commerce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en-US" sz="2400" dirty="0"/>
              <a:t>812-882-6440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en-US" sz="2400" dirty="0"/>
              <a:t>jamie@knoxcountychamber.com</a:t>
            </a:r>
          </a:p>
        </p:txBody>
      </p:sp>
    </p:spTree>
    <p:extLst>
      <p:ext uri="{BB962C8B-B14F-4D97-AF65-F5344CB8AC3E}">
        <p14:creationId xmlns:p14="http://schemas.microsoft.com/office/powerpoint/2010/main" val="244300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rrow&#10;&#10;Description automatically generated">
            <a:extLst>
              <a:ext uri="{FF2B5EF4-FFF2-40B4-BE49-F238E27FC236}">
                <a16:creationId xmlns:a16="http://schemas.microsoft.com/office/drawing/2014/main" id="{D783DDDE-C96A-483B-B6F5-8553D78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36" y="211018"/>
            <a:ext cx="2915973" cy="20703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83507-4927-47E8-BA12-C43CE7D4C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38" y="2281359"/>
            <a:ext cx="9713167" cy="436562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CAMPAIGN OVERVIEW…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600" dirty="0"/>
              <a:t>We created the Lovin’ Local campaign to help promote our member businesses.  It was a fun and creative giveaway that allowed any type of business to participate and receive sponsorship promotion that brought awareness to their business.    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600" dirty="0"/>
              <a:t>All Chamber members were invited to participate.  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16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600" dirty="0"/>
              <a:t>This campaign has helped to bring attention to not only members, but the Chamber.  In 2020, we successfully added 50 new members to our Chamber and had a retention rate of over 90%.  We feel that this campaign has helped to increase our chamber membership by showing we are here to help support and promote local businesses. 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9E497273-9A0F-4FEB-93E5-A699858E3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405" y="5787764"/>
            <a:ext cx="2046653" cy="95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7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rrow&#10;&#10;Description automatically generated">
            <a:extLst>
              <a:ext uri="{FF2B5EF4-FFF2-40B4-BE49-F238E27FC236}">
                <a16:creationId xmlns:a16="http://schemas.microsoft.com/office/drawing/2014/main" id="{D783DDDE-C96A-483B-B6F5-8553D78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36" y="211018"/>
            <a:ext cx="2915973" cy="20703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83507-4927-47E8-BA12-C43CE7D4C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38" y="2281359"/>
            <a:ext cx="9713167" cy="436562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WORKED...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/>
              <a:t>Campaign ran from February 1 – 14 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/>
              <a:t>To participate, businesses must provide a giveaway that is a minimum of $25 value.  The majority went over this value and provided gift cards or items to be given away.  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/>
              <a:t>From all the giveaway items, we created daily packages of non-competing members.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/>
              <a:t>We gave away 1 prize pack per day for 14 days.   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/>
              <a:t>To win, the participant had to like, share and comment on our Facebook post about the daily giveaway. 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/>
              <a:t>The winner was announced the next day in a Facebook post. 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/>
              <a:t>Participants were mentioned on our Facebook page the day their item was given away, the next day when the winner was selected, when the promotion was complete and in 2 editions of our newsletter.   </a:t>
            </a: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9E497273-9A0F-4FEB-93E5-A699858E3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405" y="5787764"/>
            <a:ext cx="2046653" cy="95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6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rrow&#10;&#10;Description automatically generated">
            <a:extLst>
              <a:ext uri="{FF2B5EF4-FFF2-40B4-BE49-F238E27FC236}">
                <a16:creationId xmlns:a16="http://schemas.microsoft.com/office/drawing/2014/main" id="{D783DDDE-C96A-483B-B6F5-8553D78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36" y="211018"/>
            <a:ext cx="2915973" cy="20703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83507-4927-47E8-BA12-C43CE7D4C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85" y="2407639"/>
            <a:ext cx="10353558" cy="4379055"/>
          </a:xfrm>
        </p:spPr>
        <p:txBody>
          <a:bodyPr numCol="2"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 OF CAMPAIGN…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tx1"/>
                </a:solidFill>
              </a:rPr>
              <a:t>37 Chamber members participated. 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tx1"/>
                </a:solidFill>
              </a:rPr>
              <a:t>Types of businesses: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Restaurants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Insurance Agencies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Medical Office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Hair Salons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Local Tourist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Attractions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Staffing Company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Accountant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Fitness Gym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Jeweler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Bank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Retail Stores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tx1"/>
                </a:solidFill>
              </a:rPr>
              <a:t>Total value of the giveaway packages each day was over $250.  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tx1"/>
                </a:solidFill>
              </a:rPr>
              <a:t>Each participant was mentioned on our Facebook page, Newsletter and website. 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tx1"/>
                </a:solidFill>
              </a:rPr>
              <a:t>Facebook Statistics</a:t>
            </a:r>
          </a:p>
          <a:p>
            <a:pPr lvl="1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Total shares = 1,963</a:t>
            </a:r>
          </a:p>
          <a:p>
            <a:pPr lvl="1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Post Likes = 1,640</a:t>
            </a:r>
          </a:p>
          <a:p>
            <a:pPr lvl="1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Comments = 2,078</a:t>
            </a:r>
          </a:p>
          <a:p>
            <a:pPr lvl="1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Page Likes = increased by 273 </a:t>
            </a:r>
          </a:p>
          <a:p>
            <a:pPr lvl="1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Page Follows = increased by 411</a:t>
            </a:r>
          </a:p>
          <a:p>
            <a:pPr lvl="1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Page Views = 3,713 / up by 318%</a:t>
            </a:r>
          </a:p>
          <a:p>
            <a:pPr lvl="1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Organic Reach = 90,087 / average of 6,006 per day from Feb. 1 – 14</a:t>
            </a:r>
          </a:p>
          <a:p>
            <a:pPr lvl="1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Post Engagement = 31,376 / up by 233%</a:t>
            </a:r>
          </a:p>
          <a:p>
            <a:pPr marL="457200" lvl="1" indent="0">
              <a:lnSpc>
                <a:spcPct val="90000"/>
              </a:lnSpc>
              <a:buClrTx/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DE2BFB0-B8B3-4DE2-9ED6-06BDAA7F7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405" y="5787764"/>
            <a:ext cx="2046653" cy="95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1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07AB3C3-2B0C-4046-8A23-B1965CBE3B59}"/>
              </a:ext>
            </a:extLst>
          </p:cNvPr>
          <p:cNvSpPr txBox="1"/>
          <p:nvPr/>
        </p:nvSpPr>
        <p:spPr>
          <a:xfrm>
            <a:off x="3109198" y="3772948"/>
            <a:ext cx="4810012" cy="14932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 following pages show: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 promotion our members received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Types of prizes for participants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Statistics regarding social media post 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DA8F46B-CB2E-443A-9DA6-97DFFD683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405" y="5787764"/>
            <a:ext cx="2046653" cy="958270"/>
          </a:xfrm>
          <a:prstGeom prst="rect">
            <a:avLst/>
          </a:prstGeom>
        </p:spPr>
      </p:pic>
      <p:pic>
        <p:nvPicPr>
          <p:cNvPr id="9" name="Picture 8" descr="A picture containing arrow&#10;&#10;Description automatically generated">
            <a:extLst>
              <a:ext uri="{FF2B5EF4-FFF2-40B4-BE49-F238E27FC236}">
                <a16:creationId xmlns:a16="http://schemas.microsoft.com/office/drawing/2014/main" id="{21666AEC-7EDA-4062-9E7A-A0B792532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37" y="711858"/>
            <a:ext cx="4047934" cy="287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0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107C1-8B3F-4D83-8317-485E5A9ED33C}"/>
              </a:ext>
            </a:extLst>
          </p:cNvPr>
          <p:cNvSpPr txBox="1"/>
          <p:nvPr/>
        </p:nvSpPr>
        <p:spPr>
          <a:xfrm>
            <a:off x="6496540" y="2263170"/>
            <a:ext cx="3871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Lovin’ Local” Giveaway Information Sheet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07C8F836-3448-4F88-92D1-A3DBC643F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209" y="5269706"/>
            <a:ext cx="2046653" cy="958270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6A31F24-828F-42ED-A1EA-55EB644B36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558936"/>
              </p:ext>
            </p:extLst>
          </p:nvPr>
        </p:nvGraphicFramePr>
        <p:xfrm>
          <a:off x="1368514" y="475826"/>
          <a:ext cx="4557822" cy="5897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2344224" imgH="16459200" progId="AcroExch.Document.DC">
                  <p:embed/>
                </p:oleObj>
              </mc:Choice>
              <mc:Fallback>
                <p:oleObj name="Acrobat Document" r:id="rId3" imgW="12344224" imgH="16459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8514" y="475826"/>
                        <a:ext cx="4557822" cy="5897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63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107C1-8B3F-4D83-8317-485E5A9ED33C}"/>
              </a:ext>
            </a:extLst>
          </p:cNvPr>
          <p:cNvSpPr txBox="1"/>
          <p:nvPr/>
        </p:nvSpPr>
        <p:spPr>
          <a:xfrm>
            <a:off x="6998578" y="2020207"/>
            <a:ext cx="36366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Email sent to members encouraging them to participate.  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07C8F836-3448-4F88-92D1-A3DBC643F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209" y="5269706"/>
            <a:ext cx="2046653" cy="958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2FB515-C32E-41E1-A538-D4839D472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764" y="480060"/>
            <a:ext cx="5228741" cy="590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55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B5E5AB-7FDE-45BE-85D7-FF3DFF7C68FE}"/>
              </a:ext>
            </a:extLst>
          </p:cNvPr>
          <p:cNvSpPr txBox="1"/>
          <p:nvPr/>
        </p:nvSpPr>
        <p:spPr>
          <a:xfrm>
            <a:off x="177681" y="806271"/>
            <a:ext cx="3959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SOCIAL MEDIA EXAMPLES</a:t>
            </a:r>
          </a:p>
        </p:txBody>
      </p:sp>
      <p:pic>
        <p:nvPicPr>
          <p:cNvPr id="9" name="Picture 8" descr="A blue and white sign&#10;&#10;Description automatically generated">
            <a:extLst>
              <a:ext uri="{FF2B5EF4-FFF2-40B4-BE49-F238E27FC236}">
                <a16:creationId xmlns:a16="http://schemas.microsoft.com/office/drawing/2014/main" id="{696EC6D3-E115-4932-8744-F8037462B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1" y="2699279"/>
            <a:ext cx="1828800" cy="1781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F59F79-CFE7-4B98-BD85-7BDF06094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939" y="553256"/>
            <a:ext cx="5378700" cy="49894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D40B27-4C19-417A-A5CD-5472476BA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270" y="2925137"/>
            <a:ext cx="4848225" cy="32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1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7B830D5-3442-4266-86C5-20CFD54E3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24" y="711545"/>
            <a:ext cx="5126020" cy="5426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F4459-45CC-4B9E-A709-B5CE7E052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50" y="735449"/>
            <a:ext cx="570547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413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555</TotalTime>
  <Words>468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Trebuchet MS</vt:lpstr>
      <vt:lpstr>Wingdings</vt:lpstr>
      <vt:lpstr>Wingdings 3</vt:lpstr>
      <vt:lpstr>Facet</vt:lpstr>
      <vt:lpstr>Acrobat Document</vt:lpstr>
      <vt:lpstr>EXCELLENCE  in INNOVATION AWARD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EXCELLENCE AWARD  in MARKETING ENTRY</dc:title>
  <dc:creator>Jamie Neal</dc:creator>
  <cp:lastModifiedBy>Jamie Neal</cp:lastModifiedBy>
  <cp:revision>30</cp:revision>
  <dcterms:created xsi:type="dcterms:W3CDTF">2020-06-09T17:41:26Z</dcterms:created>
  <dcterms:modified xsi:type="dcterms:W3CDTF">2021-05-10T17:45:59Z</dcterms:modified>
</cp:coreProperties>
</file>